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9" r:id="rId15"/>
  </p:sldIdLst>
  <p:sldSz cx="14630400" cy="8229600"/>
  <p:notesSz cx="8229600" cy="14630400"/>
  <p:embeddedFontLst>
    <p:embeddedFont>
      <p:font typeface="Open Sans" panose="020B0606030504020204" pitchFamily="34" charset="0"/>
      <p:regular r:id="rId17"/>
      <p:bold r:id="rId18"/>
    </p:embeddedFont>
    <p:embeddedFont>
      <p:font typeface="Open Sans Bold" panose="020B0806030504020204"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448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29445"/>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JOB'S HORIZON</a:t>
            </a:r>
            <a:endParaRPr lang="en-US" sz="4450" dirty="0"/>
          </a:p>
        </p:txBody>
      </p:sp>
      <p:sp>
        <p:nvSpPr>
          <p:cNvPr id="4" name="Text 1"/>
          <p:cNvSpPr/>
          <p:nvPr/>
        </p:nvSpPr>
        <p:spPr>
          <a:xfrm>
            <a:off x="793790" y="3278386"/>
            <a:ext cx="7556421"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"Connecting Talents with Opportunities"</a:t>
            </a:r>
            <a:endParaRPr lang="en-US" sz="1750" dirty="0"/>
          </a:p>
        </p:txBody>
      </p:sp>
      <p:sp>
        <p:nvSpPr>
          <p:cNvPr id="5" name="Text 2"/>
          <p:cNvSpPr/>
          <p:nvPr/>
        </p:nvSpPr>
        <p:spPr>
          <a:xfrm>
            <a:off x="793790" y="389643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Welcome to JOB'S HORIZON, a platform designed to seamlessly connect talented individuals with the right job opportunities. We aim to revolutionize the recruitment process, making it efficient and user-friendly for everyone involved.</a:t>
            </a:r>
            <a:endParaRPr lang="en-US" sz="1750" dirty="0"/>
          </a:p>
        </p:txBody>
      </p:sp>
      <p:sp>
        <p:nvSpPr>
          <p:cNvPr id="6" name="Shape 3"/>
          <p:cNvSpPr/>
          <p:nvPr/>
        </p:nvSpPr>
        <p:spPr>
          <a:xfrm>
            <a:off x="793790" y="5620107"/>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801410" y="5627727"/>
            <a:ext cx="347663" cy="347663"/>
          </a:xfrm>
          <a:prstGeom prst="rect">
            <a:avLst/>
          </a:prstGeom>
        </p:spPr>
      </p:pic>
      <p:sp>
        <p:nvSpPr>
          <p:cNvPr id="8" name="Text 4"/>
          <p:cNvSpPr/>
          <p:nvPr/>
        </p:nvSpPr>
        <p:spPr>
          <a:xfrm>
            <a:off x="1270040" y="5603200"/>
            <a:ext cx="2126694" cy="396835"/>
          </a:xfrm>
          <a:prstGeom prst="rect">
            <a:avLst/>
          </a:prstGeom>
          <a:noFill/>
          <a:ln/>
        </p:spPr>
        <p:txBody>
          <a:bodyPr wrap="none" lIns="0" tIns="0" rIns="0" bIns="0" rtlCol="0" anchor="t"/>
          <a:lstStyle/>
          <a:p>
            <a:pPr marL="0" indent="0" algn="l">
              <a:lnSpc>
                <a:spcPts val="3100"/>
              </a:lnSpc>
              <a:buNone/>
            </a:pPr>
            <a:r>
              <a:rPr lang="en-US" sz="2200" b="1" dirty="0">
                <a:solidFill>
                  <a:srgbClr val="443728"/>
                </a:solidFill>
                <a:latin typeface="Open Sans Bold" pitchFamily="34" charset="0"/>
                <a:ea typeface="Open Sans Bold" pitchFamily="34" charset="-122"/>
                <a:cs typeface="Open Sans Bold" pitchFamily="34" charset="-120"/>
              </a:rPr>
              <a:t>by Sahil Kumar </a:t>
            </a:r>
          </a:p>
          <a:p>
            <a:pPr marL="0" indent="0" algn="l">
              <a:lnSpc>
                <a:spcPts val="3100"/>
              </a:lnSpc>
              <a:buNone/>
            </a:pPr>
            <a:endParaRPr lang="en-US" sz="2200" b="1" dirty="0">
              <a:solidFill>
                <a:srgbClr val="443728"/>
              </a:solidFill>
              <a:latin typeface="Open Sans Bold" pitchFamily="34" charset="0"/>
              <a:ea typeface="Open Sans Bold" pitchFamily="34" charset="-122"/>
              <a:cs typeface="Open Sans Bold"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7607" y="2239089"/>
            <a:ext cx="4919186" cy="3751302"/>
          </a:xfrm>
          <a:prstGeom prst="rect">
            <a:avLst/>
          </a:prstGeom>
        </p:spPr>
      </p:pic>
      <p:sp>
        <p:nvSpPr>
          <p:cNvPr id="3" name="Text 0"/>
          <p:cNvSpPr/>
          <p:nvPr/>
        </p:nvSpPr>
        <p:spPr>
          <a:xfrm>
            <a:off x="793790" y="255543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Data Flow Diagram</a:t>
            </a:r>
            <a:endParaRPr lang="en-US" sz="4450" dirty="0"/>
          </a:p>
        </p:txBody>
      </p:sp>
      <p:sp>
        <p:nvSpPr>
          <p:cNvPr id="4" name="Text 1"/>
          <p:cNvSpPr/>
          <p:nvPr/>
        </p:nvSpPr>
        <p:spPr>
          <a:xfrm>
            <a:off x="793790" y="360437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The Data Flow Diagram illustrates how data moves between the Admin, Job Seeker, and Company modules. It outlines key processes and data storage points, ensuring efficient and secure data management across the JOB'S HORIZON platform.</a:t>
            </a:r>
            <a:endParaRPr lang="en-US" sz="1750" dirty="0"/>
          </a:p>
        </p:txBody>
      </p:sp>
      <p:sp>
        <p:nvSpPr>
          <p:cNvPr id="5" name="Text 2"/>
          <p:cNvSpPr/>
          <p:nvPr/>
        </p:nvSpPr>
        <p:spPr>
          <a:xfrm>
            <a:off x="793790" y="5311140"/>
            <a:ext cx="7556421"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This design ensures integrity and accessibility for all users.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26081" y="2178627"/>
            <a:ext cx="6592900" cy="4195482"/>
          </a:xfrm>
          <a:prstGeom prst="rect">
            <a:avLst/>
          </a:prstGeom>
        </p:spPr>
      </p:pic>
      <p:sp>
        <p:nvSpPr>
          <p:cNvPr id="3" name="Text 0"/>
          <p:cNvSpPr/>
          <p:nvPr/>
        </p:nvSpPr>
        <p:spPr>
          <a:xfrm>
            <a:off x="793790" y="205942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Advantages</a:t>
            </a:r>
            <a:endParaRPr lang="en-US" sz="4450" dirty="0"/>
          </a:p>
        </p:txBody>
      </p:sp>
      <p:sp>
        <p:nvSpPr>
          <p:cNvPr id="4" name="Text 1"/>
          <p:cNvSpPr/>
          <p:nvPr/>
        </p:nvSpPr>
        <p:spPr>
          <a:xfrm>
            <a:off x="793790" y="3108365"/>
            <a:ext cx="7556421"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Enhance User Experience: </a:t>
            </a:r>
            <a:r>
              <a:rPr lang="en-US" sz="1750" dirty="0">
                <a:solidFill>
                  <a:srgbClr val="443728"/>
                </a:solidFill>
                <a:latin typeface="Open Sans" pitchFamily="34" charset="0"/>
                <a:ea typeface="Open Sans" pitchFamily="34" charset="-122"/>
                <a:cs typeface="Open Sans" pitchFamily="34" charset="-120"/>
              </a:rPr>
              <a:t>With a user friendly interface and personalized matching algorithm , Job's Horizon prioritizes the need of its user for better management.</a:t>
            </a:r>
            <a:endParaRPr lang="en-US" sz="1750" dirty="0"/>
          </a:p>
        </p:txBody>
      </p:sp>
      <p:sp>
        <p:nvSpPr>
          <p:cNvPr id="5" name="Text 2"/>
          <p:cNvSpPr/>
          <p:nvPr/>
        </p:nvSpPr>
        <p:spPr>
          <a:xfrm>
            <a:off x="793790" y="4276368"/>
            <a:ext cx="7556421"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Efficient Job's Matching: </a:t>
            </a:r>
            <a:r>
              <a:rPr lang="en-US" sz="1750" dirty="0">
                <a:solidFill>
                  <a:srgbClr val="443728"/>
                </a:solidFill>
                <a:latin typeface="Open Sans" pitchFamily="34" charset="0"/>
                <a:ea typeface="Open Sans" pitchFamily="34" charset="-122"/>
                <a:cs typeface="Open Sans" pitchFamily="34" charset="-120"/>
              </a:rPr>
              <a:t>Leverage advanced technologies for matching, the platform connect the job's seeker with opportunities that align with their skill and interest.</a:t>
            </a:r>
            <a:endParaRPr lang="en-US" sz="1750" dirty="0"/>
          </a:p>
        </p:txBody>
      </p:sp>
      <p:sp>
        <p:nvSpPr>
          <p:cNvPr id="6" name="Text 3"/>
          <p:cNvSpPr/>
          <p:nvPr/>
        </p:nvSpPr>
        <p:spPr>
          <a:xfrm>
            <a:off x="793790" y="5444371"/>
            <a:ext cx="7556421" cy="725805"/>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Data Driven Insight:</a:t>
            </a:r>
            <a:r>
              <a:rPr lang="en-US" sz="1750" dirty="0">
                <a:solidFill>
                  <a:srgbClr val="443728"/>
                </a:solidFill>
                <a:latin typeface="Open Sans" pitchFamily="34" charset="0"/>
                <a:ea typeface="Open Sans" pitchFamily="34" charset="-122"/>
                <a:cs typeface="Open Sans" pitchFamily="34" charset="-120"/>
              </a:rPr>
              <a:t> By gathering and analyzing data Job's Horizon continuously refines their platform.</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Technologies Used</a:t>
            </a:r>
            <a:endParaRPr lang="en-US" sz="4450" dirty="0"/>
          </a:p>
        </p:txBody>
      </p:sp>
      <p:sp>
        <p:nvSpPr>
          <p:cNvPr id="3" name="Text 1"/>
          <p:cNvSpPr/>
          <p:nvPr/>
        </p:nvSpPr>
        <p:spPr>
          <a:xfrm>
            <a:off x="1857256" y="2793444"/>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Frontend</a:t>
            </a:r>
            <a:endParaRPr lang="en-US" sz="2200" dirty="0"/>
          </a:p>
        </p:txBody>
      </p:sp>
      <p:sp>
        <p:nvSpPr>
          <p:cNvPr id="4" name="Text 2"/>
          <p:cNvSpPr/>
          <p:nvPr/>
        </p:nvSpPr>
        <p:spPr>
          <a:xfrm>
            <a:off x="793790" y="3283863"/>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443728"/>
                </a:solidFill>
                <a:latin typeface="Open Sans" pitchFamily="34" charset="0"/>
                <a:ea typeface="Open Sans" pitchFamily="34" charset="-122"/>
                <a:cs typeface="Open Sans" pitchFamily="34" charset="-120"/>
              </a:rPr>
              <a:t>HTML, CSS, JavaScript, React</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6033492" y="3336369"/>
            <a:ext cx="339328" cy="424220"/>
          </a:xfrm>
          <a:prstGeom prst="rect">
            <a:avLst/>
          </a:prstGeom>
          <a:noFill/>
          <a:ln/>
        </p:spPr>
        <p:txBody>
          <a:bodyPr wrap="none" lIns="0" tIns="0" rIns="0" bIns="0" rtlCol="0" anchor="t"/>
          <a:lstStyle/>
          <a:p>
            <a:pPr marL="0" indent="0">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7" name="Text 4"/>
          <p:cNvSpPr/>
          <p:nvPr/>
        </p:nvSpPr>
        <p:spPr>
          <a:xfrm>
            <a:off x="9937790" y="24679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Backend</a:t>
            </a:r>
            <a:endParaRPr lang="en-US" sz="2200" dirty="0"/>
          </a:p>
        </p:txBody>
      </p:sp>
      <p:sp>
        <p:nvSpPr>
          <p:cNvPr id="8" name="Text 5"/>
          <p:cNvSpPr/>
          <p:nvPr/>
        </p:nvSpPr>
        <p:spPr>
          <a:xfrm>
            <a:off x="9937790" y="295834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Node.js, Express.js</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7893010" y="3071693"/>
            <a:ext cx="339328" cy="424220"/>
          </a:xfrm>
          <a:prstGeom prst="rect">
            <a:avLst/>
          </a:prstGeom>
          <a:noFill/>
          <a:ln/>
        </p:spPr>
        <p:txBody>
          <a:bodyPr wrap="none" lIns="0" tIns="0" rIns="0" bIns="0" rtlCol="0" anchor="t"/>
          <a:lstStyle/>
          <a:p>
            <a:pPr marL="0" indent="0">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1" name="Text 7"/>
          <p:cNvSpPr/>
          <p:nvPr/>
        </p:nvSpPr>
        <p:spPr>
          <a:xfrm>
            <a:off x="10051256" y="37702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Database</a:t>
            </a:r>
            <a:endParaRPr lang="en-US" sz="2200" dirty="0"/>
          </a:p>
        </p:txBody>
      </p:sp>
      <p:sp>
        <p:nvSpPr>
          <p:cNvPr id="12" name="Text 8"/>
          <p:cNvSpPr/>
          <p:nvPr/>
        </p:nvSpPr>
        <p:spPr>
          <a:xfrm>
            <a:off x="10051256" y="4260652"/>
            <a:ext cx="3785354"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MongoDB</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8719423" y="4758452"/>
            <a:ext cx="339328" cy="424220"/>
          </a:xfrm>
          <a:prstGeom prst="rect">
            <a:avLst/>
          </a:prstGeom>
          <a:noFill/>
          <a:ln/>
        </p:spPr>
        <p:txBody>
          <a:bodyPr wrap="none" lIns="0" tIns="0" rIns="0" bIns="0" rtlCol="0" anchor="t"/>
          <a:lstStyle/>
          <a:p>
            <a:pPr marL="0" indent="0">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5" name="Text 10"/>
          <p:cNvSpPr/>
          <p:nvPr/>
        </p:nvSpPr>
        <p:spPr>
          <a:xfrm>
            <a:off x="9937790" y="50726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Testing </a:t>
            </a:r>
            <a:endParaRPr lang="en-US" sz="2200" dirty="0"/>
          </a:p>
        </p:txBody>
      </p:sp>
      <p:sp>
        <p:nvSpPr>
          <p:cNvPr id="16" name="Text 11"/>
          <p:cNvSpPr/>
          <p:nvPr/>
        </p:nvSpPr>
        <p:spPr>
          <a:xfrm>
            <a:off x="9937790" y="556307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Jest and Mocha</a:t>
            </a:r>
            <a:endParaRPr lang="en-US" sz="1750" dirty="0"/>
          </a:p>
        </p:txBody>
      </p:sp>
      <p:sp>
        <p:nvSpPr>
          <p:cNvPr id="17" name="Text 12"/>
          <p:cNvSpPr/>
          <p:nvPr/>
        </p:nvSpPr>
        <p:spPr>
          <a:xfrm>
            <a:off x="9937790" y="6062067"/>
            <a:ext cx="3898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8" name="Text 13"/>
          <p:cNvSpPr/>
          <p:nvPr/>
        </p:nvSpPr>
        <p:spPr>
          <a:xfrm>
            <a:off x="9937790" y="6561058"/>
            <a:ext cx="3898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9" name="Image 3" descr="preencoded.png"/>
          <p:cNvPicPr>
            <a:picLocks noChangeAspect="1"/>
          </p:cNvPicPr>
          <p:nvPr/>
        </p:nvPicPr>
        <p:blipFill>
          <a:blip r:embed="rId6"/>
          <a:stretch>
            <a:fillRect/>
          </a:stretch>
        </p:blipFill>
        <p:spPr>
          <a:xfrm>
            <a:off x="5032653" y="2413516"/>
            <a:ext cx="4564975" cy="4564975"/>
          </a:xfrm>
          <a:prstGeom prst="rect">
            <a:avLst/>
          </a:prstGeom>
        </p:spPr>
      </p:pic>
      <p:sp>
        <p:nvSpPr>
          <p:cNvPr id="20" name="Text 14"/>
          <p:cNvSpPr/>
          <p:nvPr/>
        </p:nvSpPr>
        <p:spPr>
          <a:xfrm>
            <a:off x="7370564" y="6065520"/>
            <a:ext cx="339328" cy="424220"/>
          </a:xfrm>
          <a:prstGeom prst="rect">
            <a:avLst/>
          </a:prstGeom>
          <a:noFill/>
          <a:ln/>
        </p:spPr>
        <p:txBody>
          <a:bodyPr wrap="none" lIns="0" tIns="0" rIns="0" bIns="0" rtlCol="0" anchor="t"/>
          <a:lstStyle/>
          <a:p>
            <a:pPr marL="0" indent="0">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4</a:t>
            </a:r>
            <a:endParaRPr lang="en-US" sz="2650" dirty="0"/>
          </a:p>
        </p:txBody>
      </p:sp>
      <p:sp>
        <p:nvSpPr>
          <p:cNvPr id="21" name="Text 15"/>
          <p:cNvSpPr/>
          <p:nvPr/>
        </p:nvSpPr>
        <p:spPr>
          <a:xfrm>
            <a:off x="1857256" y="4996577"/>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Deployment</a:t>
            </a:r>
            <a:endParaRPr lang="en-US" sz="2200" dirty="0"/>
          </a:p>
        </p:txBody>
      </p:sp>
      <p:sp>
        <p:nvSpPr>
          <p:cNvPr id="22" name="Text 16"/>
          <p:cNvSpPr/>
          <p:nvPr/>
        </p:nvSpPr>
        <p:spPr>
          <a:xfrm>
            <a:off x="793790" y="5486995"/>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443728"/>
                </a:solidFill>
                <a:latin typeface="Open Sans" pitchFamily="34" charset="0"/>
                <a:ea typeface="Open Sans" pitchFamily="34" charset="-122"/>
                <a:cs typeface="Open Sans" pitchFamily="34" charset="-120"/>
              </a:rPr>
              <a:t>Versel or Netlify</a:t>
            </a:r>
            <a:endParaRPr lang="en-US" sz="1750" dirty="0"/>
          </a:p>
        </p:txBody>
      </p:sp>
      <p:sp>
        <p:nvSpPr>
          <p:cNvPr id="23" name="Text 17"/>
          <p:cNvSpPr/>
          <p:nvPr/>
        </p:nvSpPr>
        <p:spPr>
          <a:xfrm>
            <a:off x="793790" y="5985986"/>
            <a:ext cx="3898702" cy="362903"/>
          </a:xfrm>
          <a:prstGeom prst="rect">
            <a:avLst/>
          </a:prstGeom>
          <a:noFill/>
          <a:ln/>
        </p:spPr>
        <p:txBody>
          <a:bodyPr wrap="none" lIns="0" tIns="0" rIns="0" bIns="0" rtlCol="0" anchor="t"/>
          <a:lstStyle/>
          <a:p>
            <a:pPr marL="0" indent="0" algn="r">
              <a:lnSpc>
                <a:spcPts val="2850"/>
              </a:lnSpc>
              <a:buNone/>
            </a:pPr>
            <a:endParaRPr lang="en-US" sz="1750" dirty="0"/>
          </a:p>
        </p:txBody>
      </p:sp>
      <p:pic>
        <p:nvPicPr>
          <p:cNvPr id="24" name="Image 4" descr="preencoded.png"/>
          <p:cNvPicPr>
            <a:picLocks noChangeAspect="1"/>
          </p:cNvPicPr>
          <p:nvPr/>
        </p:nvPicPr>
        <p:blipFill>
          <a:blip r:embed="rId7"/>
          <a:stretch>
            <a:fillRect/>
          </a:stretch>
        </p:blipFill>
        <p:spPr>
          <a:xfrm>
            <a:off x="5032653" y="2413516"/>
            <a:ext cx="4564975" cy="4564975"/>
          </a:xfrm>
          <a:prstGeom prst="rect">
            <a:avLst/>
          </a:prstGeom>
        </p:spPr>
      </p:pic>
      <p:sp>
        <p:nvSpPr>
          <p:cNvPr id="25" name="Text 18"/>
          <p:cNvSpPr/>
          <p:nvPr/>
        </p:nvSpPr>
        <p:spPr>
          <a:xfrm>
            <a:off x="5710595" y="5186720"/>
            <a:ext cx="339328" cy="424220"/>
          </a:xfrm>
          <a:prstGeom prst="rect">
            <a:avLst/>
          </a:prstGeom>
          <a:noFill/>
          <a:ln/>
        </p:spPr>
        <p:txBody>
          <a:bodyPr wrap="none" lIns="0" tIns="0" rIns="0" bIns="0" rtlCol="0" anchor="t"/>
          <a:lstStyle/>
          <a:p>
            <a:pPr marL="0" indent="0">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5</a:t>
            </a:r>
            <a:endParaRPr lang="en-US" sz="2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36151"/>
            <a:ext cx="6970395"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 and Future Scope</a:t>
            </a:r>
            <a:endParaRPr lang="en-US" sz="4450" dirty="0"/>
          </a:p>
        </p:txBody>
      </p:sp>
      <p:sp>
        <p:nvSpPr>
          <p:cNvPr id="4" name="Shape 1"/>
          <p:cNvSpPr/>
          <p:nvPr/>
        </p:nvSpPr>
        <p:spPr>
          <a:xfrm>
            <a:off x="1048941" y="1685092"/>
            <a:ext cx="30480" cy="5908238"/>
          </a:xfrm>
          <a:prstGeom prst="roundRect">
            <a:avLst>
              <a:gd name="adj" fmla="val 312558"/>
            </a:avLst>
          </a:prstGeom>
          <a:solidFill>
            <a:srgbClr val="D1C8C6"/>
          </a:solidFill>
          <a:ln/>
        </p:spPr>
      </p:sp>
      <p:sp>
        <p:nvSpPr>
          <p:cNvPr id="5" name="Shape 2"/>
          <p:cNvSpPr/>
          <p:nvPr/>
        </p:nvSpPr>
        <p:spPr>
          <a:xfrm>
            <a:off x="1273612" y="2180153"/>
            <a:ext cx="680442" cy="30480"/>
          </a:xfrm>
          <a:prstGeom prst="roundRect">
            <a:avLst>
              <a:gd name="adj" fmla="val 312558"/>
            </a:avLst>
          </a:prstGeom>
          <a:solidFill>
            <a:srgbClr val="D1C8C6"/>
          </a:solidFill>
          <a:ln/>
        </p:spPr>
      </p:sp>
      <p:sp>
        <p:nvSpPr>
          <p:cNvPr id="6" name="Shape 3"/>
          <p:cNvSpPr/>
          <p:nvPr/>
        </p:nvSpPr>
        <p:spPr>
          <a:xfrm>
            <a:off x="793790" y="1940243"/>
            <a:ext cx="510302" cy="510302"/>
          </a:xfrm>
          <a:prstGeom prst="roundRect">
            <a:avLst>
              <a:gd name="adj" fmla="val 18669"/>
            </a:avLst>
          </a:prstGeom>
          <a:solidFill>
            <a:srgbClr val="EBE2E0"/>
          </a:solidFill>
          <a:ln w="7620">
            <a:solidFill>
              <a:srgbClr val="D1C8C6"/>
            </a:solidFill>
            <a:prstDash val="solid"/>
          </a:ln>
        </p:spPr>
      </p:sp>
      <p:sp>
        <p:nvSpPr>
          <p:cNvPr id="7" name="Text 4"/>
          <p:cNvSpPr/>
          <p:nvPr/>
        </p:nvSpPr>
        <p:spPr>
          <a:xfrm>
            <a:off x="878860" y="198274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8" name="Text 5"/>
          <p:cNvSpPr/>
          <p:nvPr/>
        </p:nvSpPr>
        <p:spPr>
          <a:xfrm>
            <a:off x="2183011" y="19119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Key Benefits</a:t>
            </a:r>
            <a:endParaRPr lang="en-US" sz="2200" dirty="0"/>
          </a:p>
        </p:txBody>
      </p:sp>
      <p:sp>
        <p:nvSpPr>
          <p:cNvPr id="9" name="Text 6"/>
          <p:cNvSpPr/>
          <p:nvPr/>
        </p:nvSpPr>
        <p:spPr>
          <a:xfrm>
            <a:off x="2183011" y="2402324"/>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JOB'S HORIZON delivers key benefits, streamlining job </a:t>
            </a:r>
          </a:p>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searches and recruitment.</a:t>
            </a:r>
            <a:endParaRPr lang="en-US" sz="1750" dirty="0"/>
          </a:p>
        </p:txBody>
      </p:sp>
      <p:sp>
        <p:nvSpPr>
          <p:cNvPr id="10" name="Shape 7"/>
          <p:cNvSpPr/>
          <p:nvPr/>
        </p:nvSpPr>
        <p:spPr>
          <a:xfrm>
            <a:off x="1273612" y="3713917"/>
            <a:ext cx="680442" cy="30480"/>
          </a:xfrm>
          <a:prstGeom prst="roundRect">
            <a:avLst>
              <a:gd name="adj" fmla="val 312558"/>
            </a:avLst>
          </a:prstGeom>
          <a:solidFill>
            <a:srgbClr val="D1C8C6"/>
          </a:solidFill>
          <a:ln/>
        </p:spPr>
      </p:sp>
      <p:sp>
        <p:nvSpPr>
          <p:cNvPr id="11" name="Shape 8"/>
          <p:cNvSpPr/>
          <p:nvPr/>
        </p:nvSpPr>
        <p:spPr>
          <a:xfrm>
            <a:off x="793790" y="3474006"/>
            <a:ext cx="510302" cy="510302"/>
          </a:xfrm>
          <a:prstGeom prst="roundRect">
            <a:avLst>
              <a:gd name="adj" fmla="val 18669"/>
            </a:avLst>
          </a:prstGeom>
          <a:solidFill>
            <a:srgbClr val="EBE2E0"/>
          </a:solidFill>
          <a:ln w="7620">
            <a:solidFill>
              <a:srgbClr val="D1C8C6"/>
            </a:solidFill>
            <a:prstDash val="solid"/>
          </a:ln>
        </p:spPr>
      </p:sp>
      <p:sp>
        <p:nvSpPr>
          <p:cNvPr id="12" name="Text 9"/>
          <p:cNvSpPr/>
          <p:nvPr/>
        </p:nvSpPr>
        <p:spPr>
          <a:xfrm>
            <a:off x="878860" y="3516511"/>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3" name="Text 10"/>
          <p:cNvSpPr/>
          <p:nvPr/>
        </p:nvSpPr>
        <p:spPr>
          <a:xfrm>
            <a:off x="2183011" y="344566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AI-Powered Matching</a:t>
            </a:r>
            <a:endParaRPr lang="en-US" sz="2200" dirty="0"/>
          </a:p>
        </p:txBody>
      </p:sp>
      <p:sp>
        <p:nvSpPr>
          <p:cNvPr id="14" name="Text 11"/>
          <p:cNvSpPr/>
          <p:nvPr/>
        </p:nvSpPr>
        <p:spPr>
          <a:xfrm>
            <a:off x="2183011" y="3936087"/>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Improve job recommendations</a:t>
            </a:r>
            <a:endParaRPr lang="en-US" sz="1750" dirty="0"/>
          </a:p>
        </p:txBody>
      </p:sp>
      <p:sp>
        <p:nvSpPr>
          <p:cNvPr id="15" name="Shape 12"/>
          <p:cNvSpPr/>
          <p:nvPr/>
        </p:nvSpPr>
        <p:spPr>
          <a:xfrm>
            <a:off x="1273612" y="5247680"/>
            <a:ext cx="680442" cy="30480"/>
          </a:xfrm>
          <a:prstGeom prst="roundRect">
            <a:avLst>
              <a:gd name="adj" fmla="val 312558"/>
            </a:avLst>
          </a:prstGeom>
          <a:solidFill>
            <a:srgbClr val="D1C8C6"/>
          </a:solidFill>
          <a:ln/>
        </p:spPr>
      </p:sp>
      <p:sp>
        <p:nvSpPr>
          <p:cNvPr id="16" name="Shape 13"/>
          <p:cNvSpPr/>
          <p:nvPr/>
        </p:nvSpPr>
        <p:spPr>
          <a:xfrm>
            <a:off x="793790" y="5007769"/>
            <a:ext cx="510302" cy="510302"/>
          </a:xfrm>
          <a:prstGeom prst="roundRect">
            <a:avLst>
              <a:gd name="adj" fmla="val 18669"/>
            </a:avLst>
          </a:prstGeom>
          <a:solidFill>
            <a:srgbClr val="EBE2E0"/>
          </a:solidFill>
          <a:ln w="7620">
            <a:solidFill>
              <a:srgbClr val="D1C8C6"/>
            </a:solidFill>
            <a:prstDash val="solid"/>
          </a:ln>
        </p:spPr>
      </p:sp>
      <p:sp>
        <p:nvSpPr>
          <p:cNvPr id="17" name="Text 14"/>
          <p:cNvSpPr/>
          <p:nvPr/>
        </p:nvSpPr>
        <p:spPr>
          <a:xfrm>
            <a:off x="878860" y="505027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8" name="Text 15"/>
          <p:cNvSpPr/>
          <p:nvPr/>
        </p:nvSpPr>
        <p:spPr>
          <a:xfrm>
            <a:off x="2183011" y="49794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Platform Integration</a:t>
            </a:r>
            <a:endParaRPr lang="en-US" sz="2200" dirty="0"/>
          </a:p>
        </p:txBody>
      </p:sp>
      <p:sp>
        <p:nvSpPr>
          <p:cNvPr id="19" name="Text 16"/>
          <p:cNvSpPr/>
          <p:nvPr/>
        </p:nvSpPr>
        <p:spPr>
          <a:xfrm>
            <a:off x="2183011" y="5469850"/>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Professional network connections</a:t>
            </a:r>
            <a:endParaRPr lang="en-US" sz="1750" dirty="0"/>
          </a:p>
        </p:txBody>
      </p:sp>
      <p:sp>
        <p:nvSpPr>
          <p:cNvPr id="20" name="Shape 17"/>
          <p:cNvSpPr/>
          <p:nvPr/>
        </p:nvSpPr>
        <p:spPr>
          <a:xfrm>
            <a:off x="1273612" y="6781443"/>
            <a:ext cx="680442" cy="30480"/>
          </a:xfrm>
          <a:prstGeom prst="roundRect">
            <a:avLst>
              <a:gd name="adj" fmla="val 312558"/>
            </a:avLst>
          </a:prstGeom>
          <a:solidFill>
            <a:srgbClr val="D1C8C6"/>
          </a:solidFill>
          <a:ln/>
        </p:spPr>
      </p:sp>
      <p:sp>
        <p:nvSpPr>
          <p:cNvPr id="21" name="Shape 18"/>
          <p:cNvSpPr/>
          <p:nvPr/>
        </p:nvSpPr>
        <p:spPr>
          <a:xfrm>
            <a:off x="793790" y="6541532"/>
            <a:ext cx="510302" cy="510302"/>
          </a:xfrm>
          <a:prstGeom prst="roundRect">
            <a:avLst>
              <a:gd name="adj" fmla="val 18669"/>
            </a:avLst>
          </a:prstGeom>
          <a:solidFill>
            <a:srgbClr val="EBE2E0"/>
          </a:solidFill>
          <a:ln w="7620">
            <a:solidFill>
              <a:srgbClr val="D1C8C6"/>
            </a:solidFill>
            <a:prstDash val="solid"/>
          </a:ln>
        </p:spPr>
      </p:sp>
      <p:sp>
        <p:nvSpPr>
          <p:cNvPr id="22" name="Text 19"/>
          <p:cNvSpPr/>
          <p:nvPr/>
        </p:nvSpPr>
        <p:spPr>
          <a:xfrm>
            <a:off x="878860" y="6584037"/>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4</a:t>
            </a:r>
            <a:endParaRPr lang="en-US" sz="2650" dirty="0"/>
          </a:p>
        </p:txBody>
      </p:sp>
      <p:sp>
        <p:nvSpPr>
          <p:cNvPr id="23" name="Text 20"/>
          <p:cNvSpPr/>
          <p:nvPr/>
        </p:nvSpPr>
        <p:spPr>
          <a:xfrm>
            <a:off x="2183011" y="651319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Mobile App</a:t>
            </a:r>
            <a:endParaRPr lang="en-US" sz="2200" dirty="0"/>
          </a:p>
        </p:txBody>
      </p:sp>
      <p:sp>
        <p:nvSpPr>
          <p:cNvPr id="24" name="Text 21"/>
          <p:cNvSpPr/>
          <p:nvPr/>
        </p:nvSpPr>
        <p:spPr>
          <a:xfrm>
            <a:off x="2183011" y="7003613"/>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Extend platform access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57477" y="1847794"/>
            <a:ext cx="6806453" cy="4534011"/>
          </a:xfrm>
          <a:prstGeom prst="rect">
            <a:avLst/>
          </a:prstGeom>
        </p:spPr>
      </p:pic>
      <p:sp>
        <p:nvSpPr>
          <p:cNvPr id="3" name="Text 0"/>
          <p:cNvSpPr/>
          <p:nvPr/>
        </p:nvSpPr>
        <p:spPr>
          <a:xfrm>
            <a:off x="793790" y="1167765"/>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Thank You</a:t>
            </a:r>
            <a:endParaRPr lang="en-US" sz="4450" dirty="0"/>
          </a:p>
        </p:txBody>
      </p:sp>
      <p:sp>
        <p:nvSpPr>
          <p:cNvPr id="4" name="Text 1"/>
          <p:cNvSpPr/>
          <p:nvPr/>
        </p:nvSpPr>
        <p:spPr>
          <a:xfrm>
            <a:off x="793790" y="2216706"/>
            <a:ext cx="5309949"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Acknowledgement and Contact Information</a:t>
            </a:r>
            <a:endParaRPr lang="en-US" sz="2200" dirty="0"/>
          </a:p>
        </p:txBody>
      </p:sp>
      <p:sp>
        <p:nvSpPr>
          <p:cNvPr id="5" name="Text 2"/>
          <p:cNvSpPr/>
          <p:nvPr/>
        </p:nvSpPr>
        <p:spPr>
          <a:xfrm>
            <a:off x="793790" y="2911197"/>
            <a:ext cx="7556421"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Acknowledgement</a:t>
            </a:r>
            <a:r>
              <a:rPr lang="en-US" sz="1750" dirty="0">
                <a:solidFill>
                  <a:srgbClr val="443728"/>
                </a:solidFill>
                <a:latin typeface="Open Sans" pitchFamily="34" charset="0"/>
                <a:ea typeface="Open Sans" pitchFamily="34" charset="-122"/>
                <a:cs typeface="Open Sans" pitchFamily="34" charset="-120"/>
              </a:rPr>
              <a:t>: Appreciate the effort of the team behind the Job's Horizon and the mentor Miss Janki Singh who contributed to its development.</a:t>
            </a:r>
            <a:endParaRPr lang="en-US" sz="1750" dirty="0"/>
          </a:p>
        </p:txBody>
      </p:sp>
      <p:sp>
        <p:nvSpPr>
          <p:cNvPr id="6" name="Text 3"/>
          <p:cNvSpPr/>
          <p:nvPr/>
        </p:nvSpPr>
        <p:spPr>
          <a:xfrm>
            <a:off x="793790" y="4079200"/>
            <a:ext cx="7556421"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Contact Information: </a:t>
            </a:r>
            <a:r>
              <a:rPr lang="en-US" sz="1750" dirty="0">
                <a:solidFill>
                  <a:srgbClr val="443728"/>
                </a:solidFill>
                <a:latin typeface="Open Sans" pitchFamily="34" charset="0"/>
                <a:ea typeface="Open Sans" pitchFamily="34" charset="-122"/>
                <a:cs typeface="Open Sans" pitchFamily="34" charset="-120"/>
              </a:rPr>
              <a:t>Feel free to contact use on sahilKumar@gmail.com , singhgurwinder1609@gmail.com , o7services033@gmail.com</a:t>
            </a:r>
            <a:endParaRPr lang="en-US" sz="1750" dirty="0"/>
          </a:p>
        </p:txBody>
      </p:sp>
      <p:sp>
        <p:nvSpPr>
          <p:cNvPr id="7" name="Text 4"/>
          <p:cNvSpPr/>
          <p:nvPr/>
        </p:nvSpPr>
        <p:spPr>
          <a:xfrm>
            <a:off x="793790" y="5247203"/>
            <a:ext cx="7556421" cy="1814513"/>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Invitation for Questioning: </a:t>
            </a:r>
            <a:r>
              <a:rPr lang="en-US" sz="1750" dirty="0">
                <a:solidFill>
                  <a:srgbClr val="443728"/>
                </a:solidFill>
                <a:latin typeface="Open Sans" pitchFamily="34" charset="0"/>
                <a:ea typeface="Open Sans" pitchFamily="34" charset="-122"/>
                <a:cs typeface="Open Sans" pitchFamily="34" charset="-120"/>
              </a:rPr>
              <a:t>If you have any questions about the platform or wish to provide feedback, please do not hesitate to reach out to us using the contact information provided. Your input and insights are valuable to us as we continue to improve and expand Job's Horizon for the benefit of our users.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5683" y="554355"/>
            <a:ext cx="13219033" cy="1436489"/>
          </a:xfrm>
          <a:prstGeom prst="rect">
            <a:avLst/>
          </a:prstGeom>
          <a:noFill/>
          <a:ln/>
        </p:spPr>
        <p:txBody>
          <a:bodyPr wrap="none" lIns="0" tIns="0" rIns="0" bIns="0" rtlCol="0" anchor="t"/>
          <a:lstStyle/>
          <a:p>
            <a:pPr marL="0" indent="0" algn="ctr">
              <a:lnSpc>
                <a:spcPct val="150000"/>
              </a:lnSpc>
              <a:buNone/>
            </a:pPr>
            <a:r>
              <a:rPr lang="en-US" sz="4000" b="1" dirty="0">
                <a:solidFill>
                  <a:srgbClr val="443728"/>
                </a:solidFill>
                <a:latin typeface="Crimson Pro Bold" pitchFamily="34" charset="0"/>
                <a:ea typeface="Crimson Pro Bold" pitchFamily="34" charset="-122"/>
                <a:cs typeface="Crimson Pro Bold" pitchFamily="34" charset="-120"/>
              </a:rPr>
              <a:t>AGENDA</a:t>
            </a:r>
          </a:p>
          <a:p>
            <a:pPr marL="0" indent="0" algn="ctr">
              <a:lnSpc>
                <a:spcPct val="300000"/>
              </a:lnSpc>
              <a:buNone/>
            </a:pPr>
            <a:endParaRPr lang="en-US" sz="4000" dirty="0"/>
          </a:p>
        </p:txBody>
      </p:sp>
      <p:sp>
        <p:nvSpPr>
          <p:cNvPr id="3" name="Text 1"/>
          <p:cNvSpPr/>
          <p:nvPr/>
        </p:nvSpPr>
        <p:spPr>
          <a:xfrm>
            <a:off x="705683" y="1587579"/>
            <a:ext cx="4587079" cy="403265"/>
          </a:xfrm>
          <a:prstGeom prst="rect">
            <a:avLst/>
          </a:prstGeom>
          <a:noFill/>
          <a:ln/>
        </p:spPr>
        <p:txBody>
          <a:bodyPr wrap="none" lIns="0" tIns="0" rIns="0" bIns="0" rtlCol="0" anchor="t"/>
          <a:lstStyle/>
          <a:p>
            <a:pPr marL="342900" indent="-342900">
              <a:lnSpc>
                <a:spcPct val="300000"/>
              </a:lnSpc>
              <a:buSzPct val="100000"/>
              <a:buFont typeface="+mj-lt"/>
              <a:buAutoNum type="arabicPeriod"/>
            </a:pPr>
            <a:r>
              <a:rPr lang="en-US" sz="2400" dirty="0">
                <a:solidFill>
                  <a:srgbClr val="443728"/>
                </a:solidFill>
                <a:latin typeface="Open Sans" pitchFamily="34" charset="0"/>
                <a:ea typeface="Open Sans" pitchFamily="34" charset="-122"/>
                <a:cs typeface="Open Sans" pitchFamily="34" charset="-120"/>
              </a:rPr>
              <a:t>Introduction to JOB'S HORIZON</a:t>
            </a:r>
            <a:endParaRPr lang="en-US" sz="2400" dirty="0"/>
          </a:p>
        </p:txBody>
      </p:sp>
      <p:sp>
        <p:nvSpPr>
          <p:cNvPr id="4" name="Text 2"/>
          <p:cNvSpPr/>
          <p:nvPr/>
        </p:nvSpPr>
        <p:spPr>
          <a:xfrm>
            <a:off x="705683" y="2061329"/>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2"/>
            </a:pPr>
            <a:r>
              <a:rPr lang="en-US" sz="2400" dirty="0">
                <a:solidFill>
                  <a:srgbClr val="443728"/>
                </a:solidFill>
                <a:latin typeface="Open Sans" pitchFamily="34" charset="0"/>
                <a:ea typeface="Open Sans" pitchFamily="34" charset="-122"/>
                <a:cs typeface="Open Sans" pitchFamily="34" charset="-120"/>
              </a:rPr>
              <a:t>Aim and Objectives</a:t>
            </a:r>
            <a:endParaRPr lang="en-US" sz="2400" dirty="0"/>
          </a:p>
        </p:txBody>
      </p:sp>
      <p:sp>
        <p:nvSpPr>
          <p:cNvPr id="5" name="Text 3"/>
          <p:cNvSpPr/>
          <p:nvPr/>
        </p:nvSpPr>
        <p:spPr>
          <a:xfrm>
            <a:off x="705683" y="2535079"/>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3"/>
            </a:pPr>
            <a:r>
              <a:rPr lang="en-US" sz="2400" dirty="0">
                <a:solidFill>
                  <a:srgbClr val="443728"/>
                </a:solidFill>
                <a:latin typeface="Open Sans" pitchFamily="34" charset="0"/>
                <a:ea typeface="Open Sans" pitchFamily="34" charset="-122"/>
                <a:cs typeface="Open Sans" pitchFamily="34" charset="-120"/>
              </a:rPr>
              <a:t>Drawback of Existing System</a:t>
            </a:r>
            <a:endParaRPr lang="en-US" sz="2400" dirty="0"/>
          </a:p>
        </p:txBody>
      </p:sp>
      <p:sp>
        <p:nvSpPr>
          <p:cNvPr id="6" name="Text 4"/>
          <p:cNvSpPr/>
          <p:nvPr/>
        </p:nvSpPr>
        <p:spPr>
          <a:xfrm>
            <a:off x="705683" y="3008828"/>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4"/>
            </a:pPr>
            <a:r>
              <a:rPr lang="en-US" sz="2400" dirty="0">
                <a:solidFill>
                  <a:srgbClr val="443728"/>
                </a:solidFill>
                <a:latin typeface="Open Sans" pitchFamily="34" charset="0"/>
                <a:ea typeface="Open Sans" pitchFamily="34" charset="-122"/>
                <a:cs typeface="Open Sans" pitchFamily="34" charset="-120"/>
              </a:rPr>
              <a:t>Project Explanation</a:t>
            </a:r>
            <a:endParaRPr lang="en-US" sz="2400" dirty="0"/>
          </a:p>
        </p:txBody>
      </p:sp>
      <p:sp>
        <p:nvSpPr>
          <p:cNvPr id="7" name="Text 5"/>
          <p:cNvSpPr/>
          <p:nvPr/>
        </p:nvSpPr>
        <p:spPr>
          <a:xfrm>
            <a:off x="705683" y="3482578"/>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5"/>
            </a:pPr>
            <a:r>
              <a:rPr lang="en-US" sz="2400" dirty="0">
                <a:solidFill>
                  <a:srgbClr val="443728"/>
                </a:solidFill>
                <a:latin typeface="Open Sans" pitchFamily="34" charset="0"/>
                <a:ea typeface="Open Sans" pitchFamily="34" charset="-122"/>
                <a:cs typeface="Open Sans" pitchFamily="34" charset="-120"/>
              </a:rPr>
              <a:t>Modules Overview</a:t>
            </a:r>
            <a:endParaRPr lang="en-US" sz="2400" dirty="0"/>
          </a:p>
        </p:txBody>
      </p:sp>
      <p:sp>
        <p:nvSpPr>
          <p:cNvPr id="8" name="Text 6"/>
          <p:cNvSpPr/>
          <p:nvPr/>
        </p:nvSpPr>
        <p:spPr>
          <a:xfrm>
            <a:off x="705683" y="3956328"/>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6"/>
            </a:pPr>
            <a:r>
              <a:rPr lang="en-US" sz="2400" dirty="0">
                <a:solidFill>
                  <a:srgbClr val="443728"/>
                </a:solidFill>
                <a:latin typeface="Open Sans" pitchFamily="34" charset="0"/>
                <a:ea typeface="Open Sans" pitchFamily="34" charset="-122"/>
                <a:cs typeface="Open Sans" pitchFamily="34" charset="-120"/>
              </a:rPr>
              <a:t>Admin Pannel Features</a:t>
            </a:r>
            <a:endParaRPr lang="en-US" sz="2400" dirty="0"/>
          </a:p>
        </p:txBody>
      </p:sp>
      <p:sp>
        <p:nvSpPr>
          <p:cNvPr id="9" name="Text 7"/>
          <p:cNvSpPr/>
          <p:nvPr/>
        </p:nvSpPr>
        <p:spPr>
          <a:xfrm>
            <a:off x="705683" y="4430078"/>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7"/>
            </a:pPr>
            <a:r>
              <a:rPr lang="en-US" sz="2400" dirty="0">
                <a:solidFill>
                  <a:srgbClr val="443728"/>
                </a:solidFill>
                <a:latin typeface="Open Sans" pitchFamily="34" charset="0"/>
                <a:ea typeface="Open Sans" pitchFamily="34" charset="-122"/>
                <a:cs typeface="Open Sans" pitchFamily="34" charset="-120"/>
              </a:rPr>
              <a:t>Job Seeker Pannel Features</a:t>
            </a:r>
            <a:endParaRPr lang="en-US" sz="2400" dirty="0"/>
          </a:p>
        </p:txBody>
      </p:sp>
      <p:sp>
        <p:nvSpPr>
          <p:cNvPr id="10" name="Text 8"/>
          <p:cNvSpPr/>
          <p:nvPr/>
        </p:nvSpPr>
        <p:spPr>
          <a:xfrm>
            <a:off x="705683" y="4903827"/>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8"/>
            </a:pPr>
            <a:r>
              <a:rPr lang="en-US" sz="2400" dirty="0">
                <a:solidFill>
                  <a:srgbClr val="443728"/>
                </a:solidFill>
                <a:latin typeface="Open Sans" pitchFamily="34" charset="0"/>
                <a:ea typeface="Open Sans" pitchFamily="34" charset="-122"/>
                <a:cs typeface="Open Sans" pitchFamily="34" charset="-120"/>
              </a:rPr>
              <a:t>Company Pannel Features</a:t>
            </a:r>
            <a:endParaRPr lang="en-US" sz="2400" dirty="0"/>
          </a:p>
        </p:txBody>
      </p:sp>
      <p:sp>
        <p:nvSpPr>
          <p:cNvPr id="11" name="Text 9"/>
          <p:cNvSpPr/>
          <p:nvPr/>
        </p:nvSpPr>
        <p:spPr>
          <a:xfrm>
            <a:off x="7660765" y="1640444"/>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9"/>
            </a:pPr>
            <a:r>
              <a:rPr lang="en-US" sz="2400" dirty="0">
                <a:solidFill>
                  <a:srgbClr val="443728"/>
                </a:solidFill>
                <a:latin typeface="Open Sans" pitchFamily="34" charset="0"/>
                <a:ea typeface="Open Sans" pitchFamily="34" charset="-122"/>
                <a:cs typeface="Open Sans" pitchFamily="34" charset="-120"/>
              </a:rPr>
              <a:t>Advantages of JOB'S HORIZON</a:t>
            </a:r>
            <a:endParaRPr lang="en-US" sz="2400" dirty="0"/>
          </a:p>
        </p:txBody>
      </p:sp>
      <p:sp>
        <p:nvSpPr>
          <p:cNvPr id="12" name="Text 10"/>
          <p:cNvSpPr/>
          <p:nvPr/>
        </p:nvSpPr>
        <p:spPr>
          <a:xfrm>
            <a:off x="7660765" y="2228477"/>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10"/>
            </a:pPr>
            <a:r>
              <a:rPr lang="en-US" sz="2400" dirty="0">
                <a:solidFill>
                  <a:srgbClr val="443728"/>
                </a:solidFill>
                <a:latin typeface="Open Sans" pitchFamily="34" charset="0"/>
                <a:ea typeface="Open Sans" pitchFamily="34" charset="-122"/>
                <a:cs typeface="Open Sans" pitchFamily="34" charset="-120"/>
              </a:rPr>
              <a:t>Data Flow Diagram</a:t>
            </a:r>
            <a:endParaRPr lang="en-US" sz="2400" dirty="0"/>
          </a:p>
        </p:txBody>
      </p:sp>
      <p:sp>
        <p:nvSpPr>
          <p:cNvPr id="13" name="Text 11"/>
          <p:cNvSpPr/>
          <p:nvPr/>
        </p:nvSpPr>
        <p:spPr>
          <a:xfrm>
            <a:off x="7660763" y="2885986"/>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11"/>
            </a:pPr>
            <a:r>
              <a:rPr lang="en-US" sz="2400" dirty="0">
                <a:solidFill>
                  <a:srgbClr val="443728"/>
                </a:solidFill>
                <a:latin typeface="Open Sans" pitchFamily="34" charset="0"/>
                <a:ea typeface="Open Sans" pitchFamily="34" charset="-122"/>
                <a:cs typeface="Open Sans" pitchFamily="34" charset="-120"/>
              </a:rPr>
              <a:t>Technologies Used</a:t>
            </a:r>
            <a:endParaRPr lang="en-US" sz="2400" dirty="0"/>
          </a:p>
        </p:txBody>
      </p:sp>
      <p:sp>
        <p:nvSpPr>
          <p:cNvPr id="14" name="Text 12"/>
          <p:cNvSpPr/>
          <p:nvPr/>
        </p:nvSpPr>
        <p:spPr>
          <a:xfrm>
            <a:off x="7630547" y="3490343"/>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12"/>
            </a:pPr>
            <a:r>
              <a:rPr lang="en-US" sz="2400" dirty="0">
                <a:solidFill>
                  <a:srgbClr val="443728"/>
                </a:solidFill>
                <a:latin typeface="Open Sans" pitchFamily="34" charset="0"/>
                <a:ea typeface="Open Sans" pitchFamily="34" charset="-122"/>
                <a:cs typeface="Open Sans" pitchFamily="34" charset="-120"/>
              </a:rPr>
              <a:t>Conclusion and Future Scope</a:t>
            </a:r>
            <a:endParaRPr lang="en-US" sz="2400" dirty="0"/>
          </a:p>
        </p:txBody>
      </p:sp>
      <p:sp>
        <p:nvSpPr>
          <p:cNvPr id="15" name="Text 13"/>
          <p:cNvSpPr/>
          <p:nvPr/>
        </p:nvSpPr>
        <p:spPr>
          <a:xfrm>
            <a:off x="7660765" y="4026813"/>
            <a:ext cx="13219033" cy="403265"/>
          </a:xfrm>
          <a:prstGeom prst="rect">
            <a:avLst/>
          </a:prstGeom>
          <a:noFill/>
          <a:ln/>
        </p:spPr>
        <p:txBody>
          <a:bodyPr wrap="none" lIns="0" tIns="0" rIns="0" bIns="0" rtlCol="0" anchor="t"/>
          <a:lstStyle/>
          <a:p>
            <a:pPr marL="342900" indent="-342900">
              <a:lnSpc>
                <a:spcPct val="300000"/>
              </a:lnSpc>
              <a:buSzPct val="100000"/>
              <a:buFont typeface="+mj-lt"/>
              <a:buAutoNum type="arabicPeriod" startAt="13"/>
            </a:pPr>
            <a:r>
              <a:rPr lang="en-US" sz="2400" dirty="0">
                <a:solidFill>
                  <a:srgbClr val="443728"/>
                </a:solidFill>
                <a:latin typeface="Open Sans" pitchFamily="34" charset="0"/>
                <a:ea typeface="Open Sans" pitchFamily="34" charset="-122"/>
                <a:cs typeface="Open Sans" pitchFamily="34" charset="-120"/>
              </a:rPr>
              <a:t>Thank you</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42405"/>
            <a:ext cx="7675245"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Introduction to JOB'S HORIZON</a:t>
            </a:r>
            <a:endParaRPr lang="en-US" sz="4450" dirty="0"/>
          </a:p>
        </p:txBody>
      </p:sp>
      <p:sp>
        <p:nvSpPr>
          <p:cNvPr id="3" name="Text 1"/>
          <p:cNvSpPr/>
          <p:nvPr/>
        </p:nvSpPr>
        <p:spPr>
          <a:xfrm>
            <a:off x="793790" y="2191345"/>
            <a:ext cx="5359956"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highlight>
                  <a:srgbClr val="FFFCFA"/>
                </a:highlight>
                <a:latin typeface="Crimson Pro Bold" pitchFamily="34" charset="0"/>
                <a:ea typeface="Crimson Pro Bold" pitchFamily="34" charset="-122"/>
                <a:cs typeface="Crimson Pro Bold" pitchFamily="34" charset="-120"/>
              </a:rPr>
              <a:t>Project Overview , Importance and Objective</a:t>
            </a:r>
            <a:endParaRPr lang="en-US" sz="2200" dirty="0"/>
          </a:p>
        </p:txBody>
      </p:sp>
      <p:sp>
        <p:nvSpPr>
          <p:cNvPr id="4" name="Text 2"/>
          <p:cNvSpPr/>
          <p:nvPr/>
        </p:nvSpPr>
        <p:spPr>
          <a:xfrm>
            <a:off x="793790" y="2965133"/>
            <a:ext cx="8012192"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Project Overview : </a:t>
            </a:r>
            <a:r>
              <a:rPr lang="en-US" sz="1750" dirty="0">
                <a:solidFill>
                  <a:srgbClr val="443728"/>
                </a:solidFill>
                <a:latin typeface="Open Sans" pitchFamily="34" charset="0"/>
                <a:ea typeface="Open Sans" pitchFamily="34" charset="-122"/>
                <a:cs typeface="Open Sans" pitchFamily="34" charset="-120"/>
              </a:rPr>
              <a:t>Aim to revolutionize the job market by creating a platform that enhance the matching between job seekers and employers.</a:t>
            </a:r>
            <a:endParaRPr lang="en-US" sz="1750" dirty="0"/>
          </a:p>
        </p:txBody>
      </p:sp>
      <p:sp>
        <p:nvSpPr>
          <p:cNvPr id="5" name="Text 3"/>
          <p:cNvSpPr/>
          <p:nvPr/>
        </p:nvSpPr>
        <p:spPr>
          <a:xfrm>
            <a:off x="793790" y="3977282"/>
            <a:ext cx="8012192"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Importance of Job's Horizon:</a:t>
            </a:r>
            <a:r>
              <a:rPr lang="en-US" sz="1750" dirty="0">
                <a:solidFill>
                  <a:srgbClr val="443728"/>
                </a:solidFill>
                <a:latin typeface="Open Sans" pitchFamily="34" charset="0"/>
                <a:ea typeface="Open Sans" pitchFamily="34" charset="-122"/>
                <a:cs typeface="Open Sans" pitchFamily="34" charset="-120"/>
              </a:rPr>
              <a:t>  In an increasing digital economy , efficient job matching is critical for reducing the unemployment rate. This project addresses prevalent gap in existing platforms.</a:t>
            </a:r>
            <a:endParaRPr lang="en-US" sz="1750" dirty="0"/>
          </a:p>
        </p:txBody>
      </p:sp>
      <p:sp>
        <p:nvSpPr>
          <p:cNvPr id="6" name="Text 4"/>
          <p:cNvSpPr/>
          <p:nvPr/>
        </p:nvSpPr>
        <p:spPr>
          <a:xfrm>
            <a:off x="793790" y="5301139"/>
            <a:ext cx="8012192"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Objective of the presentation: </a:t>
            </a:r>
            <a:r>
              <a:rPr lang="en-US" sz="1750" dirty="0">
                <a:solidFill>
                  <a:srgbClr val="443728"/>
                </a:solidFill>
                <a:latin typeface="Open Sans" pitchFamily="34" charset="0"/>
                <a:ea typeface="Open Sans" pitchFamily="34" charset="-122"/>
                <a:cs typeface="Open Sans" pitchFamily="34" charset="-120"/>
              </a:rPr>
              <a:t>To provide a comprehensive understanding of Job's Horizon and how it’s different from the traditional job market.</a:t>
            </a:r>
            <a:endParaRPr lang="en-US" sz="1750" dirty="0"/>
          </a:p>
        </p:txBody>
      </p:sp>
      <p:pic>
        <p:nvPicPr>
          <p:cNvPr id="7" name="Image 0" descr="preencoded.png"/>
          <p:cNvPicPr>
            <a:picLocks noChangeAspect="1"/>
          </p:cNvPicPr>
          <p:nvPr/>
        </p:nvPicPr>
        <p:blipFill>
          <a:blip r:embed="rId3"/>
          <a:stretch>
            <a:fillRect/>
          </a:stretch>
        </p:blipFill>
        <p:spPr>
          <a:xfrm>
            <a:off x="9014379" y="2368510"/>
            <a:ext cx="5207231" cy="3707402"/>
          </a:xfrm>
          <a:prstGeom prst="rect">
            <a:avLst/>
          </a:prstGeom>
        </p:spPr>
      </p:pic>
      <p:sp>
        <p:nvSpPr>
          <p:cNvPr id="8" name="Text 5"/>
          <p:cNvSpPr/>
          <p:nvPr/>
        </p:nvSpPr>
        <p:spPr>
          <a:xfrm>
            <a:off x="793790" y="672429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403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Aim and Objectives</a:t>
            </a:r>
            <a:endParaRPr lang="en-US" sz="4450" dirty="0"/>
          </a:p>
        </p:txBody>
      </p:sp>
      <p:sp>
        <p:nvSpPr>
          <p:cNvPr id="4" name="Shape 1"/>
          <p:cNvSpPr/>
          <p:nvPr/>
        </p:nvSpPr>
        <p:spPr>
          <a:xfrm>
            <a:off x="6280190" y="3128129"/>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6365260" y="317063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6" name="Text 3"/>
          <p:cNvSpPr/>
          <p:nvPr/>
        </p:nvSpPr>
        <p:spPr>
          <a:xfrm>
            <a:off x="7017306" y="31281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Streamline Job Search</a:t>
            </a:r>
            <a:endParaRPr lang="en-US" sz="2200" dirty="0"/>
          </a:p>
        </p:txBody>
      </p:sp>
      <p:sp>
        <p:nvSpPr>
          <p:cNvPr id="7" name="Text 4"/>
          <p:cNvSpPr/>
          <p:nvPr/>
        </p:nvSpPr>
        <p:spPr>
          <a:xfrm>
            <a:off x="7017306" y="361854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Simplify the job search and recruitment process, reducing time and effort.</a:t>
            </a:r>
            <a:endParaRPr lang="en-US" sz="1750" dirty="0"/>
          </a:p>
        </p:txBody>
      </p:sp>
      <p:sp>
        <p:nvSpPr>
          <p:cNvPr id="8" name="Shape 5"/>
          <p:cNvSpPr/>
          <p:nvPr/>
        </p:nvSpPr>
        <p:spPr>
          <a:xfrm>
            <a:off x="10171867" y="3128129"/>
            <a:ext cx="510302" cy="510302"/>
          </a:xfrm>
          <a:prstGeom prst="roundRect">
            <a:avLst>
              <a:gd name="adj" fmla="val 18669"/>
            </a:avLst>
          </a:prstGeom>
          <a:solidFill>
            <a:srgbClr val="EBE2E0"/>
          </a:solidFill>
          <a:ln w="7620">
            <a:solidFill>
              <a:srgbClr val="D1C8C6"/>
            </a:solidFill>
            <a:prstDash val="solid"/>
          </a:ln>
        </p:spPr>
      </p:sp>
      <p:sp>
        <p:nvSpPr>
          <p:cNvPr id="9" name="Text 6"/>
          <p:cNvSpPr/>
          <p:nvPr/>
        </p:nvSpPr>
        <p:spPr>
          <a:xfrm>
            <a:off x="10256937" y="317063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0" name="Text 7"/>
          <p:cNvSpPr/>
          <p:nvPr/>
        </p:nvSpPr>
        <p:spPr>
          <a:xfrm>
            <a:off x="10908983" y="31281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Bridge the Gap</a:t>
            </a:r>
            <a:endParaRPr lang="en-US" sz="2200" dirty="0"/>
          </a:p>
        </p:txBody>
      </p:sp>
      <p:sp>
        <p:nvSpPr>
          <p:cNvPr id="11" name="Text 8"/>
          <p:cNvSpPr/>
          <p:nvPr/>
        </p:nvSpPr>
        <p:spPr>
          <a:xfrm>
            <a:off x="10908983" y="361854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Effectively connect job seekers and employers, creating perfect matches.</a:t>
            </a:r>
            <a:endParaRPr lang="en-US" sz="1750" dirty="0"/>
          </a:p>
        </p:txBody>
      </p:sp>
      <p:sp>
        <p:nvSpPr>
          <p:cNvPr id="12" name="Shape 9"/>
          <p:cNvSpPr/>
          <p:nvPr/>
        </p:nvSpPr>
        <p:spPr>
          <a:xfrm>
            <a:off x="6280190" y="5189220"/>
            <a:ext cx="510302" cy="510302"/>
          </a:xfrm>
          <a:prstGeom prst="roundRect">
            <a:avLst>
              <a:gd name="adj" fmla="val 18669"/>
            </a:avLst>
          </a:prstGeom>
          <a:solidFill>
            <a:srgbClr val="EBE2E0"/>
          </a:solidFill>
          <a:ln w="7620">
            <a:solidFill>
              <a:srgbClr val="D1C8C6"/>
            </a:solidFill>
            <a:prstDash val="solid"/>
          </a:ln>
        </p:spPr>
      </p:sp>
      <p:sp>
        <p:nvSpPr>
          <p:cNvPr id="13" name="Text 10"/>
          <p:cNvSpPr/>
          <p:nvPr/>
        </p:nvSpPr>
        <p:spPr>
          <a:xfrm>
            <a:off x="6365260" y="5231725"/>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4" name="Text 11"/>
          <p:cNvSpPr/>
          <p:nvPr/>
        </p:nvSpPr>
        <p:spPr>
          <a:xfrm>
            <a:off x="7017306" y="518922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User-Friendly Platform</a:t>
            </a:r>
            <a:endParaRPr lang="en-US" sz="2200" dirty="0"/>
          </a:p>
        </p:txBody>
      </p:sp>
      <p:sp>
        <p:nvSpPr>
          <p:cNvPr id="15" name="Text 12"/>
          <p:cNvSpPr/>
          <p:nvPr/>
        </p:nvSpPr>
        <p:spPr>
          <a:xfrm>
            <a:off x="7017306" y="5679638"/>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Provide an intuitive platform for all stakeholders, ensuring a positive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7427714"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Drawbacks of Existing Systems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Limited Search</a:t>
            </a:r>
            <a:endParaRPr lang="en-US" sz="2200" dirty="0"/>
          </a:p>
        </p:txBody>
      </p:sp>
      <p:sp>
        <p:nvSpPr>
          <p:cNvPr id="4" name="Text 2"/>
          <p:cNvSpPr/>
          <p:nvPr/>
        </p:nvSpPr>
        <p:spPr>
          <a:xfrm>
            <a:off x="793790" y="4396859"/>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Current systems often have restricted search capabilities.</a:t>
            </a:r>
            <a:endParaRPr lang="en-US" sz="1750" dirty="0"/>
          </a:p>
        </p:txBody>
      </p:sp>
      <p:sp>
        <p:nvSpPr>
          <p:cNvPr id="5" name="Text 3"/>
          <p:cNvSpPr/>
          <p:nvPr/>
        </p:nvSpPr>
        <p:spPr>
          <a:xfrm>
            <a:off x="4200406"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Lack of Personalization</a:t>
            </a:r>
            <a:endParaRPr lang="en-US" sz="2200" dirty="0"/>
          </a:p>
        </p:txBody>
      </p:sp>
      <p:sp>
        <p:nvSpPr>
          <p:cNvPr id="6" name="Text 4"/>
          <p:cNvSpPr/>
          <p:nvPr/>
        </p:nvSpPr>
        <p:spPr>
          <a:xfrm>
            <a:off x="4200406" y="4396859"/>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Missing tailored experiences for users.</a:t>
            </a:r>
            <a:endParaRPr lang="en-US" sz="1750" dirty="0"/>
          </a:p>
        </p:txBody>
      </p:sp>
      <p:sp>
        <p:nvSpPr>
          <p:cNvPr id="7" name="Text 5"/>
          <p:cNvSpPr/>
          <p:nvPr/>
        </p:nvSpPr>
        <p:spPr>
          <a:xfrm>
            <a:off x="7607022"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Inefficient Tracking</a:t>
            </a:r>
            <a:endParaRPr lang="en-US" sz="2200" dirty="0"/>
          </a:p>
        </p:txBody>
      </p:sp>
      <p:sp>
        <p:nvSpPr>
          <p:cNvPr id="8" name="Text 6"/>
          <p:cNvSpPr/>
          <p:nvPr/>
        </p:nvSpPr>
        <p:spPr>
          <a:xfrm>
            <a:off x="7607022" y="4396859"/>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Application tracking is often cumbersome.</a:t>
            </a:r>
            <a:endParaRPr lang="en-US" sz="1750" dirty="0"/>
          </a:p>
        </p:txBody>
      </p:sp>
      <p:sp>
        <p:nvSpPr>
          <p:cNvPr id="9" name="Text 7"/>
          <p:cNvSpPr/>
          <p:nvPr/>
        </p:nvSpPr>
        <p:spPr>
          <a:xfrm>
            <a:off x="11013638"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Poor User Experience</a:t>
            </a:r>
            <a:endParaRPr lang="en-US" sz="2200" dirty="0"/>
          </a:p>
        </p:txBody>
      </p:sp>
      <p:sp>
        <p:nvSpPr>
          <p:cNvPr id="10" name="Text 8"/>
          <p:cNvSpPr/>
          <p:nvPr/>
        </p:nvSpPr>
        <p:spPr>
          <a:xfrm>
            <a:off x="11013638" y="4396859"/>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Job seekers and employers both face usability issues.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9177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Project Overview</a:t>
            </a:r>
            <a:endParaRPr lang="en-US" sz="4450" dirty="0"/>
          </a:p>
        </p:txBody>
      </p:sp>
      <p:sp>
        <p:nvSpPr>
          <p:cNvPr id="4" name="Shape 1"/>
          <p:cNvSpPr/>
          <p:nvPr/>
        </p:nvSpPr>
        <p:spPr>
          <a:xfrm>
            <a:off x="6280190" y="2840712"/>
            <a:ext cx="3664863" cy="2047994"/>
          </a:xfrm>
          <a:prstGeom prst="roundRect">
            <a:avLst>
              <a:gd name="adj" fmla="val 4652"/>
            </a:avLst>
          </a:prstGeom>
          <a:solidFill>
            <a:srgbClr val="EBE2E0"/>
          </a:solidFill>
          <a:ln w="7620">
            <a:solidFill>
              <a:srgbClr val="D1C8C6"/>
            </a:solidFill>
            <a:prstDash val="solid"/>
          </a:ln>
        </p:spPr>
      </p:sp>
      <p:sp>
        <p:nvSpPr>
          <p:cNvPr id="5" name="Text 2"/>
          <p:cNvSpPr/>
          <p:nvPr/>
        </p:nvSpPr>
        <p:spPr>
          <a:xfrm>
            <a:off x="6514624" y="307514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Web-Based Solution</a:t>
            </a:r>
            <a:endParaRPr lang="en-US" sz="2200" dirty="0"/>
          </a:p>
        </p:txBody>
      </p:sp>
      <p:sp>
        <p:nvSpPr>
          <p:cNvPr id="6" name="Text 3"/>
          <p:cNvSpPr/>
          <p:nvPr/>
        </p:nvSpPr>
        <p:spPr>
          <a:xfrm>
            <a:off x="6514624" y="3565565"/>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JOB'S HORIZON is a comprehensive web-based job portal.</a:t>
            </a:r>
            <a:endParaRPr lang="en-US" sz="1750" dirty="0"/>
          </a:p>
        </p:txBody>
      </p:sp>
      <p:sp>
        <p:nvSpPr>
          <p:cNvPr id="7" name="Shape 4"/>
          <p:cNvSpPr/>
          <p:nvPr/>
        </p:nvSpPr>
        <p:spPr>
          <a:xfrm>
            <a:off x="10171867" y="2840712"/>
            <a:ext cx="3664863" cy="2047994"/>
          </a:xfrm>
          <a:prstGeom prst="roundRect">
            <a:avLst>
              <a:gd name="adj" fmla="val 4652"/>
            </a:avLst>
          </a:prstGeom>
          <a:solidFill>
            <a:srgbClr val="EBE2E0"/>
          </a:solidFill>
          <a:ln w="7620">
            <a:solidFill>
              <a:srgbClr val="D1C8C6"/>
            </a:solidFill>
            <a:prstDash val="solid"/>
          </a:ln>
        </p:spPr>
      </p:sp>
      <p:sp>
        <p:nvSpPr>
          <p:cNvPr id="8" name="Text 5"/>
          <p:cNvSpPr/>
          <p:nvPr/>
        </p:nvSpPr>
        <p:spPr>
          <a:xfrm>
            <a:off x="10406301" y="307514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Three Main Modules</a:t>
            </a:r>
            <a:endParaRPr lang="en-US" sz="2200" dirty="0"/>
          </a:p>
        </p:txBody>
      </p:sp>
      <p:sp>
        <p:nvSpPr>
          <p:cNvPr id="9" name="Text 6"/>
          <p:cNvSpPr/>
          <p:nvPr/>
        </p:nvSpPr>
        <p:spPr>
          <a:xfrm>
            <a:off x="10406301" y="3565565"/>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Includes Admin, Job Seeker, and Company panels.</a:t>
            </a:r>
            <a:endParaRPr lang="en-US" sz="1750" dirty="0"/>
          </a:p>
        </p:txBody>
      </p:sp>
      <p:sp>
        <p:nvSpPr>
          <p:cNvPr id="10" name="Shape 7"/>
          <p:cNvSpPr/>
          <p:nvPr/>
        </p:nvSpPr>
        <p:spPr>
          <a:xfrm>
            <a:off x="6280190" y="5115520"/>
            <a:ext cx="7556421" cy="1322189"/>
          </a:xfrm>
          <a:prstGeom prst="roundRect">
            <a:avLst>
              <a:gd name="adj" fmla="val 7205"/>
            </a:avLst>
          </a:prstGeom>
          <a:solidFill>
            <a:srgbClr val="EBE2E0"/>
          </a:solidFill>
          <a:ln w="7620">
            <a:solidFill>
              <a:srgbClr val="D1C8C6"/>
            </a:solidFill>
            <a:prstDash val="solid"/>
          </a:ln>
        </p:spPr>
      </p:sp>
      <p:sp>
        <p:nvSpPr>
          <p:cNvPr id="11" name="Text 8"/>
          <p:cNvSpPr/>
          <p:nvPr/>
        </p:nvSpPr>
        <p:spPr>
          <a:xfrm>
            <a:off x="6514624" y="534995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Key Features</a:t>
            </a:r>
            <a:endParaRPr lang="en-US" sz="2200" dirty="0"/>
          </a:p>
        </p:txBody>
      </p:sp>
      <p:sp>
        <p:nvSpPr>
          <p:cNvPr id="12" name="Text 9"/>
          <p:cNvSpPr/>
          <p:nvPr/>
        </p:nvSpPr>
        <p:spPr>
          <a:xfrm>
            <a:off x="6514624" y="5840373"/>
            <a:ext cx="7087553"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Offers extensive functionalities for efficient job management.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0387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Admin Panel</a:t>
            </a:r>
            <a:endParaRPr lang="en-US" sz="4450" dirty="0"/>
          </a:p>
        </p:txBody>
      </p:sp>
      <p:pic>
        <p:nvPicPr>
          <p:cNvPr id="4" name="Image 1" descr="preencoded.png"/>
          <p:cNvPicPr>
            <a:picLocks noChangeAspect="1"/>
          </p:cNvPicPr>
          <p:nvPr/>
        </p:nvPicPr>
        <p:blipFill>
          <a:blip r:embed="rId4"/>
          <a:stretch>
            <a:fillRect/>
          </a:stretch>
        </p:blipFill>
        <p:spPr>
          <a:xfrm>
            <a:off x="793790" y="3452813"/>
            <a:ext cx="566976" cy="566976"/>
          </a:xfrm>
          <a:prstGeom prst="rect">
            <a:avLst/>
          </a:prstGeom>
        </p:spPr>
      </p:pic>
      <p:sp>
        <p:nvSpPr>
          <p:cNvPr id="5" name="Text 1"/>
          <p:cNvSpPr/>
          <p:nvPr/>
        </p:nvSpPr>
        <p:spPr>
          <a:xfrm>
            <a:off x="793790" y="4246602"/>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User Management</a:t>
            </a:r>
            <a:endParaRPr lang="en-US" sz="2200" dirty="0"/>
          </a:p>
        </p:txBody>
      </p:sp>
      <p:sp>
        <p:nvSpPr>
          <p:cNvPr id="6" name="Text 2"/>
          <p:cNvSpPr/>
          <p:nvPr/>
        </p:nvSpPr>
        <p:spPr>
          <a:xfrm>
            <a:off x="793790" y="4737021"/>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Oversee and manage all user accounts.</a:t>
            </a:r>
            <a:endParaRPr lang="en-US" sz="1750" dirty="0"/>
          </a:p>
        </p:txBody>
      </p:sp>
      <p:pic>
        <p:nvPicPr>
          <p:cNvPr id="7" name="Image 2" descr="preencoded.png"/>
          <p:cNvPicPr>
            <a:picLocks noChangeAspect="1"/>
          </p:cNvPicPr>
          <p:nvPr/>
        </p:nvPicPr>
        <p:blipFill>
          <a:blip r:embed="rId5"/>
          <a:stretch>
            <a:fillRect/>
          </a:stretch>
        </p:blipFill>
        <p:spPr>
          <a:xfrm>
            <a:off x="3425904" y="3452813"/>
            <a:ext cx="566976" cy="566976"/>
          </a:xfrm>
          <a:prstGeom prst="rect">
            <a:avLst/>
          </a:prstGeom>
        </p:spPr>
      </p:pic>
      <p:sp>
        <p:nvSpPr>
          <p:cNvPr id="8" name="Text 3"/>
          <p:cNvSpPr/>
          <p:nvPr/>
        </p:nvSpPr>
        <p:spPr>
          <a:xfrm>
            <a:off x="3425904" y="4246602"/>
            <a:ext cx="2292072"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Job Approval</a:t>
            </a:r>
            <a:endParaRPr lang="en-US" sz="2200" dirty="0"/>
          </a:p>
        </p:txBody>
      </p:sp>
      <p:sp>
        <p:nvSpPr>
          <p:cNvPr id="9" name="Text 4"/>
          <p:cNvSpPr/>
          <p:nvPr/>
        </p:nvSpPr>
        <p:spPr>
          <a:xfrm>
            <a:off x="3425904" y="4737021"/>
            <a:ext cx="2292072"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Approve and moderate job postings.</a:t>
            </a:r>
            <a:endParaRPr lang="en-US" sz="1750" dirty="0"/>
          </a:p>
        </p:txBody>
      </p:sp>
      <p:pic>
        <p:nvPicPr>
          <p:cNvPr id="10" name="Image 3" descr="preencoded.png"/>
          <p:cNvPicPr>
            <a:picLocks noChangeAspect="1"/>
          </p:cNvPicPr>
          <p:nvPr/>
        </p:nvPicPr>
        <p:blipFill>
          <a:blip r:embed="rId6"/>
          <a:stretch>
            <a:fillRect/>
          </a:stretch>
        </p:blipFill>
        <p:spPr>
          <a:xfrm>
            <a:off x="6058138" y="3452813"/>
            <a:ext cx="566976" cy="566976"/>
          </a:xfrm>
          <a:prstGeom prst="rect">
            <a:avLst/>
          </a:prstGeom>
        </p:spPr>
      </p:pic>
      <p:sp>
        <p:nvSpPr>
          <p:cNvPr id="11" name="Text 5"/>
          <p:cNvSpPr/>
          <p:nvPr/>
        </p:nvSpPr>
        <p:spPr>
          <a:xfrm>
            <a:off x="6058138" y="4246602"/>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Analytics</a:t>
            </a:r>
            <a:endParaRPr lang="en-US" sz="2200" dirty="0"/>
          </a:p>
        </p:txBody>
      </p:sp>
      <p:sp>
        <p:nvSpPr>
          <p:cNvPr id="12" name="Text 6"/>
          <p:cNvSpPr/>
          <p:nvPr/>
        </p:nvSpPr>
        <p:spPr>
          <a:xfrm>
            <a:off x="6058138" y="4737021"/>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Generate reports on platform usage.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Job Seeker Panel</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360884"/>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Profile Management</a:t>
            </a:r>
            <a:endParaRPr lang="en-US" sz="2200" dirty="0"/>
          </a:p>
        </p:txBody>
      </p:sp>
      <p:sp>
        <p:nvSpPr>
          <p:cNvPr id="6" name="Text 2"/>
          <p:cNvSpPr/>
          <p:nvPr/>
        </p:nvSpPr>
        <p:spPr>
          <a:xfrm>
            <a:off x="22680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Create and update personal profiles.</a:t>
            </a:r>
            <a:endParaRPr lang="en-US" sz="1750" dirty="0"/>
          </a:p>
        </p:txBody>
      </p:sp>
      <p:pic>
        <p:nvPicPr>
          <p:cNvPr id="7" name="Image 2" descr="preencoded.png"/>
          <p:cNvPicPr>
            <a:picLocks noChangeAspect="1"/>
          </p:cNvPicPr>
          <p:nvPr/>
        </p:nvPicPr>
        <p:blipFill>
          <a:blip r:embed="rId5"/>
          <a:stretch>
            <a:fillRect/>
          </a:stretch>
        </p:blipFill>
        <p:spPr>
          <a:xfrm>
            <a:off x="793790" y="3278386"/>
            <a:ext cx="1134070" cy="1360884"/>
          </a:xfrm>
          <a:prstGeom prst="rect">
            <a:avLst/>
          </a:prstGeom>
        </p:spPr>
      </p:pic>
      <p:sp>
        <p:nvSpPr>
          <p:cNvPr id="8" name="Text 3"/>
          <p:cNvSpPr/>
          <p:nvPr/>
        </p:nvSpPr>
        <p:spPr>
          <a:xfrm>
            <a:off x="2268022" y="35052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Advanced Search</a:t>
            </a:r>
            <a:endParaRPr lang="en-US" sz="2200" dirty="0"/>
          </a:p>
        </p:txBody>
      </p:sp>
      <p:sp>
        <p:nvSpPr>
          <p:cNvPr id="9" name="Text 4"/>
          <p:cNvSpPr/>
          <p:nvPr/>
        </p:nvSpPr>
        <p:spPr>
          <a:xfrm>
            <a:off x="2268022" y="399561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Utilize sophisticated search filters.</a:t>
            </a:r>
            <a:endParaRPr lang="en-US" sz="1750" dirty="0"/>
          </a:p>
        </p:txBody>
      </p:sp>
      <p:pic>
        <p:nvPicPr>
          <p:cNvPr id="10" name="Image 3" descr="preencoded.png"/>
          <p:cNvPicPr>
            <a:picLocks noChangeAspect="1"/>
          </p:cNvPicPr>
          <p:nvPr/>
        </p:nvPicPr>
        <p:blipFill>
          <a:blip r:embed="rId6"/>
          <a:stretch>
            <a:fillRect/>
          </a:stretch>
        </p:blipFill>
        <p:spPr>
          <a:xfrm>
            <a:off x="793790" y="4639270"/>
            <a:ext cx="1134070" cy="1360884"/>
          </a:xfrm>
          <a:prstGeom prst="rect">
            <a:avLst/>
          </a:prstGeom>
        </p:spPr>
      </p:pic>
      <p:sp>
        <p:nvSpPr>
          <p:cNvPr id="11" name="Text 5"/>
          <p:cNvSpPr/>
          <p:nvPr/>
        </p:nvSpPr>
        <p:spPr>
          <a:xfrm>
            <a:off x="2268022" y="48660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Application Tracking</a:t>
            </a:r>
            <a:endParaRPr lang="en-US" sz="2200" dirty="0"/>
          </a:p>
        </p:txBody>
      </p:sp>
      <p:sp>
        <p:nvSpPr>
          <p:cNvPr id="12" name="Text 6"/>
          <p:cNvSpPr/>
          <p:nvPr/>
        </p:nvSpPr>
        <p:spPr>
          <a:xfrm>
            <a:off x="2268022" y="5356503"/>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Monitor application statuses.</a:t>
            </a:r>
            <a:endParaRPr lang="en-US" sz="1750" dirty="0"/>
          </a:p>
        </p:txBody>
      </p:sp>
      <p:pic>
        <p:nvPicPr>
          <p:cNvPr id="13" name="Image 4" descr="preencoded.png"/>
          <p:cNvPicPr>
            <a:picLocks noChangeAspect="1"/>
          </p:cNvPicPr>
          <p:nvPr/>
        </p:nvPicPr>
        <p:blipFill>
          <a:blip r:embed="rId7"/>
          <a:stretch>
            <a:fillRect/>
          </a:stretch>
        </p:blipFill>
        <p:spPr>
          <a:xfrm>
            <a:off x="793790" y="6000155"/>
            <a:ext cx="1134070" cy="1360884"/>
          </a:xfrm>
          <a:prstGeom prst="rect">
            <a:avLst/>
          </a:prstGeom>
        </p:spPr>
      </p:pic>
      <p:sp>
        <p:nvSpPr>
          <p:cNvPr id="14" name="Text 7"/>
          <p:cNvSpPr/>
          <p:nvPr/>
        </p:nvSpPr>
        <p:spPr>
          <a:xfrm>
            <a:off x="2268022" y="622696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Resume Builder</a:t>
            </a:r>
            <a:endParaRPr lang="en-US" sz="2200" dirty="0"/>
          </a:p>
        </p:txBody>
      </p:sp>
      <p:sp>
        <p:nvSpPr>
          <p:cNvPr id="15" name="Text 8"/>
          <p:cNvSpPr/>
          <p:nvPr/>
        </p:nvSpPr>
        <p:spPr>
          <a:xfrm>
            <a:off x="2268022" y="671738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Tools to create professional resumes.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3615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Company Panel</a:t>
            </a:r>
            <a:endParaRPr lang="en-US" sz="4450" dirty="0"/>
          </a:p>
        </p:txBody>
      </p:sp>
      <p:sp>
        <p:nvSpPr>
          <p:cNvPr id="4" name="Shape 1"/>
          <p:cNvSpPr/>
          <p:nvPr/>
        </p:nvSpPr>
        <p:spPr>
          <a:xfrm>
            <a:off x="6535341" y="1685092"/>
            <a:ext cx="30480" cy="5908238"/>
          </a:xfrm>
          <a:prstGeom prst="roundRect">
            <a:avLst>
              <a:gd name="adj" fmla="val 312558"/>
            </a:avLst>
          </a:prstGeom>
          <a:solidFill>
            <a:srgbClr val="D1C8C6"/>
          </a:solidFill>
          <a:ln/>
        </p:spPr>
      </p:sp>
      <p:sp>
        <p:nvSpPr>
          <p:cNvPr id="5" name="Shape 2"/>
          <p:cNvSpPr/>
          <p:nvPr/>
        </p:nvSpPr>
        <p:spPr>
          <a:xfrm>
            <a:off x="6760012" y="2180153"/>
            <a:ext cx="680442" cy="30480"/>
          </a:xfrm>
          <a:prstGeom prst="roundRect">
            <a:avLst>
              <a:gd name="adj" fmla="val 312558"/>
            </a:avLst>
          </a:prstGeom>
          <a:solidFill>
            <a:srgbClr val="D1C8C6"/>
          </a:solidFill>
          <a:ln/>
        </p:spPr>
      </p:sp>
      <p:sp>
        <p:nvSpPr>
          <p:cNvPr id="6" name="Shape 3"/>
          <p:cNvSpPr/>
          <p:nvPr/>
        </p:nvSpPr>
        <p:spPr>
          <a:xfrm>
            <a:off x="6280190" y="1940243"/>
            <a:ext cx="510302" cy="510302"/>
          </a:xfrm>
          <a:prstGeom prst="roundRect">
            <a:avLst>
              <a:gd name="adj" fmla="val 18669"/>
            </a:avLst>
          </a:prstGeom>
          <a:solidFill>
            <a:srgbClr val="EBE2E0"/>
          </a:solidFill>
          <a:ln w="7620">
            <a:solidFill>
              <a:srgbClr val="D1C8C6"/>
            </a:solidFill>
            <a:prstDash val="solid"/>
          </a:ln>
        </p:spPr>
      </p:sp>
      <p:sp>
        <p:nvSpPr>
          <p:cNvPr id="7" name="Text 4"/>
          <p:cNvSpPr/>
          <p:nvPr/>
        </p:nvSpPr>
        <p:spPr>
          <a:xfrm>
            <a:off x="6365260" y="198274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8" name="Text 5"/>
          <p:cNvSpPr/>
          <p:nvPr/>
        </p:nvSpPr>
        <p:spPr>
          <a:xfrm>
            <a:off x="7669411" y="19119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Profile Management</a:t>
            </a:r>
            <a:endParaRPr lang="en-US" sz="2200" dirty="0"/>
          </a:p>
        </p:txBody>
      </p:sp>
      <p:sp>
        <p:nvSpPr>
          <p:cNvPr id="9" name="Text 6"/>
          <p:cNvSpPr/>
          <p:nvPr/>
        </p:nvSpPr>
        <p:spPr>
          <a:xfrm>
            <a:off x="7669411" y="2402324"/>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Manage company profiles and branding.</a:t>
            </a:r>
            <a:endParaRPr lang="en-US" sz="1750" dirty="0"/>
          </a:p>
        </p:txBody>
      </p:sp>
      <p:sp>
        <p:nvSpPr>
          <p:cNvPr id="10" name="Shape 7"/>
          <p:cNvSpPr/>
          <p:nvPr/>
        </p:nvSpPr>
        <p:spPr>
          <a:xfrm>
            <a:off x="6760012" y="3713917"/>
            <a:ext cx="680442" cy="30480"/>
          </a:xfrm>
          <a:prstGeom prst="roundRect">
            <a:avLst>
              <a:gd name="adj" fmla="val 312558"/>
            </a:avLst>
          </a:prstGeom>
          <a:solidFill>
            <a:srgbClr val="D1C8C6"/>
          </a:solidFill>
          <a:ln/>
        </p:spPr>
      </p:sp>
      <p:sp>
        <p:nvSpPr>
          <p:cNvPr id="11" name="Shape 8"/>
          <p:cNvSpPr/>
          <p:nvPr/>
        </p:nvSpPr>
        <p:spPr>
          <a:xfrm>
            <a:off x="6280190" y="3474006"/>
            <a:ext cx="510302" cy="510302"/>
          </a:xfrm>
          <a:prstGeom prst="roundRect">
            <a:avLst>
              <a:gd name="adj" fmla="val 18669"/>
            </a:avLst>
          </a:prstGeom>
          <a:solidFill>
            <a:srgbClr val="EBE2E0"/>
          </a:solidFill>
          <a:ln w="7620">
            <a:solidFill>
              <a:srgbClr val="D1C8C6"/>
            </a:solidFill>
            <a:prstDash val="solid"/>
          </a:ln>
        </p:spPr>
      </p:sp>
      <p:sp>
        <p:nvSpPr>
          <p:cNvPr id="12" name="Text 9"/>
          <p:cNvSpPr/>
          <p:nvPr/>
        </p:nvSpPr>
        <p:spPr>
          <a:xfrm>
            <a:off x="6365260" y="3516511"/>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3" name="Text 10"/>
          <p:cNvSpPr/>
          <p:nvPr/>
        </p:nvSpPr>
        <p:spPr>
          <a:xfrm>
            <a:off x="7669411" y="344566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Job Posting</a:t>
            </a:r>
            <a:endParaRPr lang="en-US" sz="2200" dirty="0"/>
          </a:p>
        </p:txBody>
      </p:sp>
      <p:sp>
        <p:nvSpPr>
          <p:cNvPr id="14" name="Text 11"/>
          <p:cNvSpPr/>
          <p:nvPr/>
        </p:nvSpPr>
        <p:spPr>
          <a:xfrm>
            <a:off x="7669411" y="3936087"/>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Post and manage job openings.</a:t>
            </a:r>
            <a:endParaRPr lang="en-US" sz="1750" dirty="0"/>
          </a:p>
        </p:txBody>
      </p:sp>
      <p:sp>
        <p:nvSpPr>
          <p:cNvPr id="15" name="Shape 12"/>
          <p:cNvSpPr/>
          <p:nvPr/>
        </p:nvSpPr>
        <p:spPr>
          <a:xfrm>
            <a:off x="6760012" y="5247680"/>
            <a:ext cx="680442" cy="30480"/>
          </a:xfrm>
          <a:prstGeom prst="roundRect">
            <a:avLst>
              <a:gd name="adj" fmla="val 312558"/>
            </a:avLst>
          </a:prstGeom>
          <a:solidFill>
            <a:srgbClr val="D1C8C6"/>
          </a:solidFill>
          <a:ln/>
        </p:spPr>
      </p:sp>
      <p:sp>
        <p:nvSpPr>
          <p:cNvPr id="16" name="Shape 13"/>
          <p:cNvSpPr/>
          <p:nvPr/>
        </p:nvSpPr>
        <p:spPr>
          <a:xfrm>
            <a:off x="6280190" y="5007769"/>
            <a:ext cx="510302" cy="510302"/>
          </a:xfrm>
          <a:prstGeom prst="roundRect">
            <a:avLst>
              <a:gd name="adj" fmla="val 18669"/>
            </a:avLst>
          </a:prstGeom>
          <a:solidFill>
            <a:srgbClr val="EBE2E0"/>
          </a:solidFill>
          <a:ln w="7620">
            <a:solidFill>
              <a:srgbClr val="D1C8C6"/>
            </a:solidFill>
            <a:prstDash val="solid"/>
          </a:ln>
        </p:spPr>
      </p:sp>
      <p:sp>
        <p:nvSpPr>
          <p:cNvPr id="17" name="Text 14"/>
          <p:cNvSpPr/>
          <p:nvPr/>
        </p:nvSpPr>
        <p:spPr>
          <a:xfrm>
            <a:off x="6365260" y="505027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8" name="Text 15"/>
          <p:cNvSpPr/>
          <p:nvPr/>
        </p:nvSpPr>
        <p:spPr>
          <a:xfrm>
            <a:off x="7669411" y="49794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Applicant Screening</a:t>
            </a:r>
            <a:endParaRPr lang="en-US" sz="2200" dirty="0"/>
          </a:p>
        </p:txBody>
      </p:sp>
      <p:sp>
        <p:nvSpPr>
          <p:cNvPr id="19" name="Text 16"/>
          <p:cNvSpPr/>
          <p:nvPr/>
        </p:nvSpPr>
        <p:spPr>
          <a:xfrm>
            <a:off x="7669411" y="5469850"/>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Screen and shortlist candidates effectively.</a:t>
            </a:r>
            <a:endParaRPr lang="en-US" sz="1750" dirty="0"/>
          </a:p>
        </p:txBody>
      </p:sp>
      <p:sp>
        <p:nvSpPr>
          <p:cNvPr id="20" name="Shape 17"/>
          <p:cNvSpPr/>
          <p:nvPr/>
        </p:nvSpPr>
        <p:spPr>
          <a:xfrm>
            <a:off x="6760012" y="6781443"/>
            <a:ext cx="680442" cy="30480"/>
          </a:xfrm>
          <a:prstGeom prst="roundRect">
            <a:avLst>
              <a:gd name="adj" fmla="val 312558"/>
            </a:avLst>
          </a:prstGeom>
          <a:solidFill>
            <a:srgbClr val="D1C8C6"/>
          </a:solidFill>
          <a:ln/>
        </p:spPr>
      </p:sp>
      <p:sp>
        <p:nvSpPr>
          <p:cNvPr id="21" name="Shape 18"/>
          <p:cNvSpPr/>
          <p:nvPr/>
        </p:nvSpPr>
        <p:spPr>
          <a:xfrm>
            <a:off x="6280190" y="6541532"/>
            <a:ext cx="510302" cy="510302"/>
          </a:xfrm>
          <a:prstGeom prst="roundRect">
            <a:avLst>
              <a:gd name="adj" fmla="val 18669"/>
            </a:avLst>
          </a:prstGeom>
          <a:solidFill>
            <a:srgbClr val="EBE2E0"/>
          </a:solidFill>
          <a:ln w="7620">
            <a:solidFill>
              <a:srgbClr val="D1C8C6"/>
            </a:solidFill>
            <a:prstDash val="solid"/>
          </a:ln>
        </p:spPr>
      </p:sp>
      <p:sp>
        <p:nvSpPr>
          <p:cNvPr id="22" name="Text 19"/>
          <p:cNvSpPr/>
          <p:nvPr/>
        </p:nvSpPr>
        <p:spPr>
          <a:xfrm>
            <a:off x="6365260" y="6584037"/>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4</a:t>
            </a:r>
            <a:endParaRPr lang="en-US" sz="2650" dirty="0"/>
          </a:p>
        </p:txBody>
      </p:sp>
      <p:sp>
        <p:nvSpPr>
          <p:cNvPr id="23" name="Text 20"/>
          <p:cNvSpPr/>
          <p:nvPr/>
        </p:nvSpPr>
        <p:spPr>
          <a:xfrm>
            <a:off x="7669411" y="651319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Interview Scheduling</a:t>
            </a:r>
            <a:endParaRPr lang="en-US" sz="2200" dirty="0"/>
          </a:p>
        </p:txBody>
      </p:sp>
      <p:sp>
        <p:nvSpPr>
          <p:cNvPr id="24" name="Text 21"/>
          <p:cNvSpPr/>
          <p:nvPr/>
        </p:nvSpPr>
        <p:spPr>
          <a:xfrm>
            <a:off x="7669411" y="7003613"/>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Schedule interviews.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717</Words>
  <Application>Microsoft Office PowerPoint</Application>
  <PresentationFormat>Custom</PresentationFormat>
  <Paragraphs>134</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Crimson Pro Bold</vt:lpstr>
      <vt:lpstr>Open Sans Bold</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SAHIL KUMAR</cp:lastModifiedBy>
  <cp:revision>3</cp:revision>
  <dcterms:created xsi:type="dcterms:W3CDTF">2025-03-08T10:05:08Z</dcterms:created>
  <dcterms:modified xsi:type="dcterms:W3CDTF">2025-03-11T10:59:48Z</dcterms:modified>
</cp:coreProperties>
</file>